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24"/>
  </p:notesMasterIdLst>
  <p:sldIdLst>
    <p:sldId id="260" r:id="rId2"/>
    <p:sldId id="285" r:id="rId3"/>
    <p:sldId id="287" r:id="rId4"/>
    <p:sldId id="288" r:id="rId5"/>
    <p:sldId id="266" r:id="rId6"/>
    <p:sldId id="289" r:id="rId7"/>
    <p:sldId id="263" r:id="rId8"/>
    <p:sldId id="268" r:id="rId9"/>
    <p:sldId id="269" r:id="rId10"/>
    <p:sldId id="267" r:id="rId11"/>
    <p:sldId id="270" r:id="rId12"/>
    <p:sldId id="271" r:id="rId13"/>
    <p:sldId id="275" r:id="rId14"/>
    <p:sldId id="258" r:id="rId15"/>
    <p:sldId id="256" r:id="rId16"/>
    <p:sldId id="257" r:id="rId17"/>
    <p:sldId id="290" r:id="rId18"/>
    <p:sldId id="278" r:id="rId19"/>
    <p:sldId id="279" r:id="rId20"/>
    <p:sldId id="277" r:id="rId21"/>
    <p:sldId id="276" r:id="rId22"/>
    <p:sldId id="291" r:id="rId2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46" autoAdjust="0"/>
    <p:restoredTop sz="94660"/>
  </p:normalViewPr>
  <p:slideViewPr>
    <p:cSldViewPr>
      <p:cViewPr>
        <p:scale>
          <a:sx n="60" d="100"/>
          <a:sy n="60" d="100"/>
        </p:scale>
        <p:origin x="-10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A1278-FD48-45E6-A335-E76E7F219709}" type="datetimeFigureOut">
              <a:rPr lang="it-IT" smtClean="0"/>
              <a:t>25/06/2015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AB0CC-E9AB-435E-AC02-6C3F8E2143D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CB2E7-41DE-4D8E-AF40-FBBF373FBBEE}" type="datetime1">
              <a:rPr lang="it-IT" smtClean="0"/>
              <a:t>25/06/2015</a:t>
            </a:fld>
            <a:endParaRPr lang="it-IT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59ABB-8928-4174-A142-51F2172EC614}" type="datetime1">
              <a:rPr lang="it-IT" smtClean="0"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19EA3-609B-478E-BD54-73538C7E3D9D}" type="datetime1">
              <a:rPr lang="it-IT" smtClean="0"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8920C-0024-4CB9-9D36-00DDBC38216D}" type="datetime1">
              <a:rPr lang="it-IT" smtClean="0"/>
              <a:t>25/06/2015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E18BB-0F49-4DA8-AE6C-8558ABA2A151}" type="datetime1">
              <a:rPr lang="it-IT" smtClean="0"/>
              <a:t>25/06/2015</a:t>
            </a:fld>
            <a:endParaRPr lang="it-IT"/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2CAF1-8C1A-40EB-AEE8-10700846BABE}" type="datetime1">
              <a:rPr lang="it-IT" smtClean="0"/>
              <a:t>25/06/2015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EAEB6-D688-4347-BCA4-4E6FB1DDB8DE}" type="datetime1">
              <a:rPr lang="it-IT" smtClean="0"/>
              <a:t>25/06/2015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1DE9-C824-448A-9726-579B047BF08F}" type="datetime1">
              <a:rPr lang="it-IT" smtClean="0"/>
              <a:t>25/06/2015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AB988-F16D-49AF-83AD-AFC3A37F48BE}" type="datetime1">
              <a:rPr lang="it-IT" smtClean="0"/>
              <a:t>25/06/2015</a:t>
            </a:fld>
            <a:endParaRPr lang="it-IT"/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2B569-5AE9-418E-95EE-1D362771B803}" type="datetime1">
              <a:rPr lang="it-IT" smtClean="0"/>
              <a:t>25/06/2015</a:t>
            </a:fld>
            <a:endParaRPr lang="it-IT"/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FD531-B679-4B97-A6E0-2D4953CD97B0}" type="datetime1">
              <a:rPr lang="it-IT" smtClean="0"/>
              <a:t>25/06/2015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2126974-521D-45A7-A54A-346EE9796539}" type="datetime1">
              <a:rPr lang="it-IT" smtClean="0"/>
              <a:t>25/06/2015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D366CA7-E95C-4C0F-A430-739BF8D20AF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>
    <p:newsflash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tente\Videos\Ennio%20Morricone%20%20%20The%20Mission%20Main%20Theme%20(Morricone%20Conducts%20Morricone)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nnio Morricone   The Mission Main Theme (Morricone Conducts Morricon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32440" y="404664"/>
            <a:ext cx="304800" cy="3048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203304" cy="739552"/>
          </a:xfrm>
        </p:spPr>
        <p:txBody>
          <a:bodyPr/>
          <a:lstStyle/>
          <a:p>
            <a:r>
              <a:rPr lang="it-IT" dirty="0" err="1" smtClean="0"/>
              <a:t>Unita’</a:t>
            </a:r>
            <a:r>
              <a:rPr lang="it-IT" dirty="0" smtClean="0"/>
              <a:t> pastorale 15</a:t>
            </a:r>
            <a:endParaRPr lang="it-IT" dirty="0"/>
          </a:p>
        </p:txBody>
      </p:sp>
      <p:pic>
        <p:nvPicPr>
          <p:cNvPr id="5122" name="Picture 2" descr="C:\Users\Utente\Dropbox\foto personali\652.jpg"/>
          <p:cNvPicPr>
            <a:picLocks noChangeAspect="1" noChangeArrowheads="1"/>
          </p:cNvPicPr>
          <p:nvPr/>
        </p:nvPicPr>
        <p:blipFill>
          <a:blip r:embed="rId4" cstate="print"/>
          <a:srcRect t="22618" r="7476" b="20432"/>
          <a:stretch>
            <a:fillRect/>
          </a:stretch>
        </p:blipFill>
        <p:spPr bwMode="auto">
          <a:xfrm>
            <a:off x="323528" y="3501008"/>
            <a:ext cx="8388424" cy="3171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CasellaDiTesto 4"/>
          <p:cNvSpPr txBox="1"/>
          <p:nvPr/>
        </p:nvSpPr>
        <p:spPr>
          <a:xfrm>
            <a:off x="2411760" y="1196752"/>
            <a:ext cx="4320480" cy="258532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PARROCCHIE : </a:t>
            </a:r>
          </a:p>
          <a:p>
            <a:pPr algn="ctr">
              <a:buFont typeface="Arial" pitchFamily="34" charset="0"/>
              <a:buChar char="•"/>
            </a:pPr>
            <a:r>
              <a:rPr lang="it-IT" sz="2400" b="1" dirty="0" smtClean="0"/>
              <a:t>Santa Maria la Carità</a:t>
            </a:r>
          </a:p>
          <a:p>
            <a:pPr algn="ctr">
              <a:buFont typeface="Arial" pitchFamily="34" charset="0"/>
              <a:buChar char="•"/>
            </a:pPr>
            <a:r>
              <a:rPr lang="it-IT" sz="2400" b="1" cap="small" dirty="0" smtClean="0"/>
              <a:t>S. Maria del Carmine</a:t>
            </a:r>
          </a:p>
          <a:p>
            <a:pPr algn="ctr">
              <a:buFont typeface="Arial" pitchFamily="34" charset="0"/>
              <a:buChar char="•"/>
            </a:pPr>
            <a:r>
              <a:rPr lang="it-IT" sz="2400" b="1" cap="small" dirty="0" smtClean="0"/>
              <a:t>Sacri Cuori di Gesù e di Maria</a:t>
            </a:r>
          </a:p>
          <a:p>
            <a:pPr algn="ctr">
              <a:buFont typeface="Arial" pitchFamily="34" charset="0"/>
              <a:buChar char="•"/>
            </a:pPr>
            <a:r>
              <a:rPr lang="it-IT" sz="2400" b="1" cap="small" dirty="0" smtClean="0"/>
              <a:t>S. Maria </a:t>
            </a:r>
            <a:r>
              <a:rPr lang="it-IT" sz="2400" b="1" cap="small" dirty="0" err="1" smtClean="0"/>
              <a:t>Goretti</a:t>
            </a:r>
            <a:endParaRPr lang="it-IT" sz="2400" b="1" cap="small" dirty="0" smtClean="0"/>
          </a:p>
          <a:p>
            <a:pPr algn="ctr">
              <a:buFont typeface="Arial" pitchFamily="34" charset="0"/>
              <a:buChar char="•"/>
            </a:pPr>
            <a:r>
              <a:rPr lang="it-IT" sz="2400" b="1" cap="small" dirty="0" smtClean="0"/>
              <a:t>S. Cuore di Gesù</a:t>
            </a:r>
          </a:p>
          <a:p>
            <a:pPr algn="ctr">
              <a:buFont typeface="Arial" pitchFamily="34" charset="0"/>
              <a:buChar char="•"/>
            </a:pPr>
            <a:r>
              <a:rPr lang="it-IT" sz="2400" b="1" cap="small" dirty="0" smtClean="0"/>
              <a:t>Madonna delle Grazie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15616" y="2636912"/>
            <a:ext cx="2664296" cy="7200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it-IT" dirty="0" smtClean="0"/>
              <a:t>PASTORALE FAMILIARE</a:t>
            </a:r>
          </a:p>
        </p:txBody>
      </p:sp>
      <p:sp>
        <p:nvSpPr>
          <p:cNvPr id="8" name="Freccia a destra 7"/>
          <p:cNvSpPr/>
          <p:nvPr/>
        </p:nvSpPr>
        <p:spPr>
          <a:xfrm rot="20351232">
            <a:off x="4001422" y="2592939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/>
          <p:cNvSpPr/>
          <p:nvPr/>
        </p:nvSpPr>
        <p:spPr>
          <a:xfrm rot="1247103">
            <a:off x="4015204" y="3521219"/>
            <a:ext cx="97840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/>
          <p:cNvSpPr/>
          <p:nvPr/>
        </p:nvSpPr>
        <p:spPr>
          <a:xfrm rot="3224298">
            <a:off x="1396058" y="4015084"/>
            <a:ext cx="936104" cy="2768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5076056" y="3789040"/>
            <a:ext cx="151216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scuola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220072" y="2276872"/>
            <a:ext cx="201622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SPORT</a:t>
            </a:r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2195736" y="4725144"/>
            <a:ext cx="201622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CENTRI SOCIALI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899592" y="404664"/>
            <a:ext cx="6192688" cy="107721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 smtClean="0"/>
              <a:t>Arrivare ai lontani con l’aiuto delle agenzie presenti sul territorio</a:t>
            </a:r>
            <a:endParaRPr lang="it-IT" sz="3200" dirty="0"/>
          </a:p>
        </p:txBody>
      </p:sp>
      <p:sp>
        <p:nvSpPr>
          <p:cNvPr id="11" name="Segnaposto numero diapositiva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it-IT" dirty="0" smtClean="0"/>
              <a:t>Gli impegni diocesani nella nostra Unità</a:t>
            </a:r>
            <a:br>
              <a:rPr lang="it-IT" dirty="0" smtClean="0"/>
            </a:br>
            <a:r>
              <a:rPr lang="it-IT" dirty="0" smtClean="0"/>
              <a:t>in questo anno pastorale</a:t>
            </a:r>
            <a:endParaRPr lang="it-IT" dirty="0"/>
          </a:p>
        </p:txBody>
      </p:sp>
      <p:pic>
        <p:nvPicPr>
          <p:cNvPr id="8194" name="Picture 2" descr="foto di Oratorio Santa Maria Goretti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268760"/>
            <a:ext cx="7230963" cy="5419512"/>
          </a:xfrm>
          <a:prstGeom prst="rect">
            <a:avLst/>
          </a:prstGeom>
          <a:noFill/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247810" name="Picture 2" descr="https://scontent.xx.fbcdn.net/hphotos-xta1/v/t1.0-9/1013632_1529475057333573_1682949988894837440_n.jpg?oh=7ab6ac3bd933461cbcab8cf1e235a88c&amp;oe=55F9C8D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2051720" y="188640"/>
            <a:ext cx="6192688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3200" dirty="0" smtClean="0"/>
              <a:t>FIACCOLATA SULLA FAMIGLIA</a:t>
            </a:r>
            <a:endParaRPr lang="it-IT" sz="3200" dirty="0"/>
          </a:p>
        </p:txBody>
      </p:sp>
      <p:pic>
        <p:nvPicPr>
          <p:cNvPr id="6" name="Picture 2" descr="https://scontent.xx.fbcdn.net/hphotos-xtf1/v/t1.0-9/10423284_1529473030667109_3769701894418447560_n.jpg?oh=f26d10d249a9768f355410102702eaaf&amp;oe=55FA05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789040"/>
            <a:ext cx="4091946" cy="3068960"/>
          </a:xfrm>
          <a:prstGeom prst="rect">
            <a:avLst/>
          </a:prstGeom>
          <a:noFill/>
        </p:spPr>
      </p:pic>
      <p:pic>
        <p:nvPicPr>
          <p:cNvPr id="7" name="Picture 2" descr="https://scontent.xx.fbcdn.net/hphotos-xaf1/v/t1.0-9/10384674_1529473057333773_1035183753693457854_n.jpg?oh=30db0bb6775c90f7a63f0ca81c565b18&amp;oe=562B964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4283967" cy="3212976"/>
          </a:xfrm>
          <a:prstGeom prst="rect">
            <a:avLst/>
          </a:prstGeom>
          <a:noFill/>
        </p:spPr>
      </p:pic>
      <p:pic>
        <p:nvPicPr>
          <p:cNvPr id="8" name="Picture 2" descr="https://scontent.xx.fbcdn.net/hphotos-xfa1/v/t1.0-9/1495531_1531499760464436_630615336535481518_n.jpg?oh=163f50a50e43ed213fed8c46b63d08c2&amp;oe=55E806D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628800"/>
            <a:ext cx="4082516" cy="2708920"/>
          </a:xfrm>
          <a:prstGeom prst="rect">
            <a:avLst/>
          </a:prstGeom>
          <a:noFill/>
        </p:spPr>
      </p:pic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Dal </a:t>
            </a:r>
            <a:r>
              <a:rPr lang="it-IT" dirty="0" err="1" smtClean="0"/>
              <a:t>Petraro</a:t>
            </a:r>
            <a:r>
              <a:rPr lang="it-IT" dirty="0" smtClean="0"/>
              <a:t> a Madonna delle grazie</a:t>
            </a:r>
            <a:endParaRPr lang="it-IT" dirty="0"/>
          </a:p>
        </p:txBody>
      </p:sp>
      <p:pic>
        <p:nvPicPr>
          <p:cNvPr id="251906" name="Picture 2" descr="https://scontent.xx.fbcdn.net/hphotos-ash1/v/t1.0-9/10888905_1531493077131771_1424735127658987771_n.jpg?oh=23074c48b41eabaadb3a808212cdb7d7&amp;oe=55FFCAA4"/>
          <p:cNvPicPr>
            <a:picLocks noChangeAspect="1" noChangeArrowheads="1"/>
          </p:cNvPicPr>
          <p:nvPr/>
        </p:nvPicPr>
        <p:blipFill>
          <a:blip r:embed="rId2" cstate="print"/>
          <a:srcRect t="20936" b="17351"/>
          <a:stretch>
            <a:fillRect/>
          </a:stretch>
        </p:blipFill>
        <p:spPr bwMode="auto">
          <a:xfrm>
            <a:off x="0" y="2060848"/>
            <a:ext cx="9144000" cy="3744416"/>
          </a:xfrm>
          <a:prstGeom prst="rect">
            <a:avLst/>
          </a:prstGeom>
          <a:noFill/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tente\Dropbox\10941698_996427123705521_977899646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152123" cy="6228184"/>
          </a:xfrm>
          <a:prstGeom prst="rect">
            <a:avLst/>
          </a:prstGeom>
          <a:noFill/>
        </p:spPr>
      </p:pic>
      <p:pic>
        <p:nvPicPr>
          <p:cNvPr id="3075" name="Picture 3" descr="C:\Users\Utente\Dropbox\10884727_996427127038854_1954731332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988840"/>
            <a:ext cx="4860032" cy="3240021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Celebrazione ecumenica diocesana</a:t>
            </a:r>
            <a:endParaRPr lang="it-IT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 descr="C:\Users\Utente\Dropbox\10947634_996427113705522_684835789_n.jpg"/>
          <p:cNvPicPr>
            <a:picLocks noChangeAspect="1" noChangeArrowheads="1"/>
          </p:cNvPicPr>
          <p:nvPr/>
        </p:nvPicPr>
        <p:blipFill>
          <a:blip r:embed="rId2" cstate="print"/>
          <a:srcRect t="26031"/>
          <a:stretch>
            <a:fillRect/>
          </a:stretch>
        </p:blipFill>
        <p:spPr bwMode="auto">
          <a:xfrm>
            <a:off x="0" y="2348880"/>
            <a:ext cx="9144000" cy="4509120"/>
          </a:xfrm>
          <a:prstGeom prst="rect">
            <a:avLst/>
          </a:prstGeom>
          <a:noFill/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7147520" cy="109959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it-IT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Mossi da questi appuntamenti e’ nato un Coro dell’unita’</a:t>
            </a:r>
            <a:endParaRPr lang="it-IT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050" name="Picture 2" descr="C:\Users\Utente\Dropbox\10934665_996427090372191_396380814_n.jpg"/>
          <p:cNvPicPr>
            <a:picLocks noChangeAspect="1" noChangeArrowheads="1"/>
          </p:cNvPicPr>
          <p:nvPr/>
        </p:nvPicPr>
        <p:blipFill>
          <a:blip r:embed="rId2" cstate="print"/>
          <a:srcRect t="20469" r="9051"/>
          <a:stretch>
            <a:fillRect/>
          </a:stretch>
        </p:blipFill>
        <p:spPr bwMode="auto">
          <a:xfrm>
            <a:off x="0" y="1527345"/>
            <a:ext cx="9144000" cy="5330655"/>
          </a:xfrm>
          <a:prstGeom prst="rect">
            <a:avLst/>
          </a:prstGeom>
          <a:noFill/>
        </p:spPr>
      </p:pic>
      <p:pic>
        <p:nvPicPr>
          <p:cNvPr id="5" name="Picture 2" descr="C:\Users\Utente\Dropbox\10942479_996427083705525_1694079078_n.jpg"/>
          <p:cNvPicPr>
            <a:picLocks noChangeAspect="1" noChangeArrowheads="1"/>
          </p:cNvPicPr>
          <p:nvPr/>
        </p:nvPicPr>
        <p:blipFill>
          <a:blip r:embed="rId3" cstate="print"/>
          <a:srcRect t="22186" r="28059"/>
          <a:stretch>
            <a:fillRect/>
          </a:stretch>
        </p:blipFill>
        <p:spPr bwMode="auto">
          <a:xfrm>
            <a:off x="4932040" y="188640"/>
            <a:ext cx="4211960" cy="3037226"/>
          </a:xfrm>
          <a:prstGeom prst="rect">
            <a:avLst/>
          </a:prstGeom>
          <a:noFill/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2" descr="C:\Users\Utente\Dropbox\Caricamenti da fotocamera\IMG-20150608-WA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Veglia di pentecoste</a:t>
            </a:r>
            <a:endParaRPr lang="it-IT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00808"/>
            <a:ext cx="6359352" cy="476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ttangolo 7"/>
          <p:cNvSpPr/>
          <p:nvPr/>
        </p:nvSpPr>
        <p:spPr>
          <a:xfrm>
            <a:off x="0" y="2967334"/>
            <a:ext cx="914400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Occasioni per pregare e vivere </a:t>
            </a:r>
          </a:p>
          <a:p>
            <a:pPr algn="ctr"/>
            <a:r>
              <a:rPr lang="it-IT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momenti insieme sono stati:</a:t>
            </a:r>
            <a:endParaRPr lang="it-IT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80" name="Picture 4" descr="C:\Users\Utente\Dropbox\Caricamenti da fotocamera\IMG-20150608-WA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74694"/>
            <a:ext cx="8244408" cy="6183306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76256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2" descr="C:\Users\Utente\Dropbox\Caricamenti da fotocamera\IMG-20150608-WA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7999"/>
          </a:xfrm>
          <a:prstGeom prst="rect">
            <a:avLst/>
          </a:prstGeom>
          <a:noFill/>
        </p:spPr>
      </p:pic>
      <p:pic>
        <p:nvPicPr>
          <p:cNvPr id="5" name="Picture 2" descr="C:\Users\Utente\Dropbox\Caricamenti da fotocamera\IMG-20150608-WA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647310"/>
            <a:ext cx="6480720" cy="4860540"/>
          </a:xfrm>
          <a:prstGeom prst="rect">
            <a:avLst/>
          </a:prstGeom>
          <a:noFill/>
        </p:spPr>
      </p:pic>
      <p:pic>
        <p:nvPicPr>
          <p:cNvPr id="6" name="Picture 2" descr="C:\Users\Utente\Dropbox\Caricamenti da fotocamera\IMG-20150608-WA0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3" y="2834934"/>
            <a:ext cx="5364088" cy="4023066"/>
          </a:xfrm>
          <a:prstGeom prst="rect">
            <a:avLst/>
          </a:prstGeom>
          <a:noFill/>
        </p:spPr>
      </p:pic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4339208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LECTIO DIVINA</a:t>
            </a:r>
            <a:endParaRPr lang="it-IT" dirty="0"/>
          </a:p>
        </p:txBody>
      </p:sp>
      <p:pic>
        <p:nvPicPr>
          <p:cNvPr id="4" name="Segnaposto contenuto 3" descr="IMG-20150204-WA0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12776"/>
            <a:ext cx="6904127" cy="4525962"/>
          </a:xfrm>
        </p:spPr>
      </p:pic>
      <p:sp>
        <p:nvSpPr>
          <p:cNvPr id="5" name="Rettangolo 4"/>
          <p:cNvSpPr/>
          <p:nvPr/>
        </p:nvSpPr>
        <p:spPr>
          <a:xfrm>
            <a:off x="1475656" y="6027003"/>
            <a:ext cx="600954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PARROCCHIA SANTA MARIA LA CARITA’</a:t>
            </a:r>
          </a:p>
          <a:p>
            <a:pPr algn="ctr"/>
            <a:r>
              <a:rPr lang="it-IT" sz="2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04 FEBBRAIO 2015</a:t>
            </a:r>
            <a:endParaRPr lang="it-IT" sz="2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2"/>
          <p:cNvPicPr>
            <a:picLocks noChangeAspect="1" noChangeArrowheads="1"/>
          </p:cNvPicPr>
          <p:nvPr/>
        </p:nvPicPr>
        <p:blipFill>
          <a:blip r:embed="rId2" cstate="print"/>
          <a:srcRect l="7221" r="32779"/>
          <a:stretch>
            <a:fillRect/>
          </a:stretch>
        </p:blipFill>
        <p:spPr bwMode="auto">
          <a:xfrm rot="5400000">
            <a:off x="2339752" y="53752"/>
            <a:ext cx="6804248" cy="680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3955" name="Picture 3"/>
          <p:cNvPicPr>
            <a:picLocks noChangeAspect="1" noChangeArrowheads="1"/>
          </p:cNvPicPr>
          <p:nvPr/>
        </p:nvPicPr>
        <p:blipFill>
          <a:blip r:embed="rId3" cstate="print"/>
          <a:srcRect l="19886" t="16398" r="18561" b="15808"/>
          <a:stretch>
            <a:fillRect/>
          </a:stretch>
        </p:blipFill>
        <p:spPr bwMode="auto">
          <a:xfrm rot="5400000">
            <a:off x="3448988" y="1162989"/>
            <a:ext cx="6858001" cy="4532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5563344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it-IT" sz="5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Corpus Domini</a:t>
            </a:r>
            <a:endParaRPr lang="it-IT" sz="5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3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3" name="Picture 5"/>
          <p:cNvPicPr>
            <a:picLocks noChangeAspect="1" noChangeArrowheads="1"/>
          </p:cNvPicPr>
          <p:nvPr/>
        </p:nvPicPr>
        <p:blipFill>
          <a:blip r:embed="rId2" cstate="print"/>
          <a:srcRect r="20253"/>
          <a:stretch>
            <a:fillRect/>
          </a:stretch>
        </p:blipFill>
        <p:spPr bwMode="auto">
          <a:xfrm rot="5400000">
            <a:off x="-849085" y="849084"/>
            <a:ext cx="6858001" cy="515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2936" name="Picture 8"/>
          <p:cNvPicPr>
            <a:picLocks noChangeAspect="1" noChangeArrowheads="1"/>
          </p:cNvPicPr>
          <p:nvPr/>
        </p:nvPicPr>
        <p:blipFill>
          <a:blip r:embed="rId3" cstate="print"/>
          <a:srcRect r="31849"/>
          <a:stretch>
            <a:fillRect/>
          </a:stretch>
        </p:blipFill>
        <p:spPr bwMode="auto">
          <a:xfrm rot="5400000">
            <a:off x="2696108" y="410108"/>
            <a:ext cx="6858001" cy="603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2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2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226949"/>
            <a:ext cx="7992888" cy="51398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3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Arial" pitchFamily="34" charset="0"/>
              </a:rPr>
              <a:t>“</a:t>
            </a:r>
            <a:r>
              <a:rPr kumimoji="0" lang="it-IT" sz="32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Arial" pitchFamily="34" charset="0"/>
              </a:rPr>
              <a:t>Insieme cercheremo di ascoltare ciò che lo Spirito dice alla nostra Chiesa e di aprire i cuori e le menti alle novità che Egli suscita in mezzo a noi, per un annuncio credibile del Vangelo a tutti. Solo la comunione fraterna e il superamento di ogni tentazione individualistica ci consentiranno di vivere la gioia della Pasqua là dove il Signore ci ha posti come suoi servi, nella libertà donata a tutti i figli di Dio”.                                                                                                                    </a:t>
            </a:r>
            <a:r>
              <a:rPr kumimoji="0" lang="it-IT" sz="18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Arial" pitchFamily="34" charset="0"/>
              </a:rPr>
              <a:t>											</a:t>
            </a:r>
            <a:r>
              <a:rPr kumimoji="0" lang="it-IT" sz="1600" b="1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Arial" pitchFamily="34" charset="0"/>
              </a:rPr>
              <a:t>Mons. Alfano - Linee Pastorali</a:t>
            </a:r>
            <a:endParaRPr kumimoji="0" lang="it-IT" sz="1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Arial" pitchFamily="34" charset="0"/>
              </a:rPr>
              <a:t> </a:t>
            </a:r>
            <a:endParaRPr kumimoji="0" lang="it-IT" sz="1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IMG-20150204-WA00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29201" y="0"/>
            <a:ext cx="4114800" cy="6858000"/>
          </a:xfrm>
        </p:spPr>
      </p:pic>
      <p:pic>
        <p:nvPicPr>
          <p:cNvPr id="5" name="Segnaposto contenuto 3" descr="IMG-20150204-WA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034"/>
            <a:ext cx="3851920" cy="6841966"/>
          </a:xfrm>
          <a:prstGeom prst="rect">
            <a:avLst/>
          </a:prstGeom>
        </p:spPr>
      </p:pic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676456" cy="1126232"/>
          </a:xfrm>
        </p:spPr>
        <p:txBody>
          <a:bodyPr/>
          <a:lstStyle/>
          <a:p>
            <a:r>
              <a:rPr lang="it-IT" dirty="0" smtClean="0"/>
              <a:t>DALL’ASCOLTO ALL’AZIONE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04800" y="2204864"/>
            <a:ext cx="8686800" cy="3875261"/>
          </a:xfrm>
        </p:spPr>
        <p:txBody>
          <a:bodyPr/>
          <a:lstStyle/>
          <a:p>
            <a:r>
              <a:rPr lang="it-IT" sz="4000" b="1" dirty="0" smtClean="0"/>
              <a:t>Laboratori tenutisi a S. Maria la Carità</a:t>
            </a:r>
          </a:p>
          <a:p>
            <a:pPr>
              <a:buNone/>
            </a:pPr>
            <a:r>
              <a:rPr lang="it-IT" dirty="0" smtClean="0"/>
              <a:t>          Da essi sono scaturite queste proposte: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1498178"/>
          </a:xfrm>
        </p:spPr>
        <p:txBody>
          <a:bodyPr>
            <a:normAutofit/>
          </a:bodyPr>
          <a:lstStyle/>
          <a:p>
            <a:r>
              <a:rPr lang="it-IT" sz="2700" b="1" dirty="0"/>
              <a:t>ANNUNCIO DELLA PAROLA </a:t>
            </a:r>
            <a:r>
              <a:rPr lang="it-IT" sz="2700" b="1" dirty="0" err="1"/>
              <a:t>DI</a:t>
            </a:r>
            <a:r>
              <a:rPr lang="it-IT" sz="2700" b="1" dirty="0"/>
              <a:t> DIO </a:t>
            </a:r>
            <a:r>
              <a:rPr lang="it-IT" sz="2700" b="1" i="1" dirty="0"/>
              <a:t>(</a:t>
            </a:r>
            <a:r>
              <a:rPr lang="it-IT" sz="2700" b="1" i="1" dirty="0" err="1"/>
              <a:t>kerygma-martyria</a:t>
            </a:r>
            <a:r>
              <a:rPr lang="it-IT" sz="2700" b="1" i="1" dirty="0"/>
              <a:t>)</a:t>
            </a:r>
            <a:r>
              <a:rPr lang="it-IT" sz="2700" dirty="0"/>
              <a:t/>
            </a:r>
            <a:br>
              <a:rPr lang="it-IT" sz="2700" dirty="0"/>
            </a:br>
            <a:r>
              <a:rPr lang="it-IT" sz="1800" b="1" i="1" dirty="0"/>
              <a:t>"Andate in tutto il mondo e proclamate il Vangelo a ogni creatura"</a:t>
            </a:r>
            <a:r>
              <a:rPr lang="it-IT" sz="1800" dirty="0"/>
              <a:t> 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886818"/>
            <a:ext cx="8686800" cy="4971182"/>
          </a:xfrm>
        </p:spPr>
        <p:txBody>
          <a:bodyPr>
            <a:normAutofit/>
          </a:bodyPr>
          <a:lstStyle/>
          <a:p>
            <a:pPr lvl="0"/>
            <a:r>
              <a:rPr lang="it-IT" dirty="0" smtClean="0"/>
              <a:t>Catechesi mirata alla testimonianza e all’educazione nella fede, ponendo al centro la persona, in tutte le sue dimensioni;</a:t>
            </a:r>
          </a:p>
          <a:p>
            <a:pPr lvl="0"/>
            <a:r>
              <a:rPr lang="it-IT" dirty="0" smtClean="0"/>
              <a:t>Necessità di avere catechisti maturi e responsabili;</a:t>
            </a:r>
          </a:p>
          <a:p>
            <a:pPr lvl="0"/>
            <a:r>
              <a:rPr lang="it-IT" dirty="0" smtClean="0"/>
              <a:t>Nell’annuncio è necessario confrontarsi e raccontarsi;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0"/>
            <a:ext cx="8812088" cy="1295400"/>
          </a:xfrm>
        </p:spPr>
        <p:txBody>
          <a:bodyPr>
            <a:noAutofit/>
          </a:bodyPr>
          <a:lstStyle/>
          <a:p>
            <a:r>
              <a:rPr lang="it-IT" sz="2400" b="1" dirty="0" smtClean="0"/>
              <a:t>ANNUNCIO DELLA PAROLA </a:t>
            </a:r>
            <a:r>
              <a:rPr lang="it-IT" sz="2400" b="1" dirty="0" err="1" smtClean="0"/>
              <a:t>DI</a:t>
            </a:r>
            <a:r>
              <a:rPr lang="it-IT" sz="2400" b="1" dirty="0" smtClean="0"/>
              <a:t> DIO </a:t>
            </a:r>
            <a:r>
              <a:rPr lang="it-IT" sz="2400" b="1" i="1" dirty="0" smtClean="0"/>
              <a:t>(</a:t>
            </a:r>
            <a:r>
              <a:rPr lang="it-IT" sz="2400" b="1" i="1" dirty="0" err="1" smtClean="0"/>
              <a:t>kerygma-martyria</a:t>
            </a:r>
            <a:r>
              <a:rPr lang="it-IT" sz="2400" b="1" i="1" dirty="0" smtClean="0"/>
              <a:t>)</a:t>
            </a:r>
            <a:r>
              <a:rPr lang="it-IT" sz="2400" dirty="0" smtClean="0"/>
              <a:t/>
            </a:r>
            <a:br>
              <a:rPr lang="it-IT" sz="2400" dirty="0" smtClean="0"/>
            </a:br>
            <a:r>
              <a:rPr lang="it-IT" sz="1800" b="1" i="1" dirty="0" smtClean="0"/>
              <a:t>"Andate in tutto il mondo e proclamate il Vangelo a ogni creatura"</a:t>
            </a:r>
            <a:endParaRPr lang="it-IT" sz="1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it-IT" dirty="0" smtClean="0"/>
              <a:t>Formazione dei  formatori con cammini anche interparrocchiali;</a:t>
            </a:r>
          </a:p>
          <a:p>
            <a:pPr lvl="0"/>
            <a:r>
              <a:rPr lang="it-IT" dirty="0" smtClean="0"/>
              <a:t>Raggiungere i lontani, ovvero coloro che soffrono e vivono una solitudine interiore, avvalendoci della collaborazione delle associazioni, della scuola, dei gruppi sportivi … presenti sul territorio;</a:t>
            </a:r>
          </a:p>
          <a:p>
            <a:pPr lvl="0"/>
            <a:r>
              <a:rPr lang="it-IT" dirty="0" smtClean="0"/>
              <a:t>Favorire la formazione dei Centri d’ascolto della Parola.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43608" y="2348880"/>
            <a:ext cx="2664296" cy="7200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it-IT" sz="4000" dirty="0" smtClean="0"/>
              <a:t>La famiglia</a:t>
            </a:r>
            <a:endParaRPr lang="it-IT" sz="40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5220072" y="1700808"/>
            <a:ext cx="2235166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GENITORI</a:t>
            </a:r>
          </a:p>
          <a:p>
            <a:pPr algn="ctr"/>
            <a:r>
              <a:rPr lang="it-IT" dirty="0" smtClean="0"/>
              <a:t>Iniziazione cristiana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724128" y="3429000"/>
            <a:ext cx="1360052" cy="9233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Cresima</a:t>
            </a:r>
          </a:p>
          <a:p>
            <a:pPr algn="ctr"/>
            <a:r>
              <a:rPr lang="it-IT" dirty="0" smtClean="0"/>
              <a:t>Giovani</a:t>
            </a:r>
          </a:p>
          <a:p>
            <a:pPr algn="ctr"/>
            <a:r>
              <a:rPr lang="it-IT" dirty="0" smtClean="0"/>
              <a:t>Giovanissimi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139952" y="4725144"/>
            <a:ext cx="869149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dirty="0" smtClean="0"/>
              <a:t>Adulti</a:t>
            </a:r>
          </a:p>
          <a:p>
            <a:pPr algn="ctr"/>
            <a:r>
              <a:rPr lang="it-IT" dirty="0" smtClean="0"/>
              <a:t>Anziani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71357" y="4797152"/>
            <a:ext cx="2872902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C00000"/>
                </a:solidFill>
              </a:rPr>
              <a:t>Preparazione al matrimonio</a:t>
            </a:r>
          </a:p>
          <a:p>
            <a:pPr algn="ctr"/>
            <a:r>
              <a:rPr lang="it-IT" b="1" dirty="0" smtClean="0">
                <a:solidFill>
                  <a:srgbClr val="C00000"/>
                </a:solidFill>
              </a:rPr>
              <a:t>Giovani sposi</a:t>
            </a:r>
            <a:endParaRPr lang="it-IT" b="1" dirty="0">
              <a:solidFill>
                <a:srgbClr val="C00000"/>
              </a:solidFill>
            </a:endParaRPr>
          </a:p>
        </p:txBody>
      </p:sp>
      <p:sp>
        <p:nvSpPr>
          <p:cNvPr id="8" name="Freccia a destra 7"/>
          <p:cNvSpPr/>
          <p:nvPr/>
        </p:nvSpPr>
        <p:spPr>
          <a:xfrm rot="20351232">
            <a:off x="3929416" y="2448923"/>
            <a:ext cx="100811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/>
          <p:cNvSpPr/>
          <p:nvPr/>
        </p:nvSpPr>
        <p:spPr>
          <a:xfrm rot="1247103">
            <a:off x="4159219" y="3305196"/>
            <a:ext cx="97840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a destra 9"/>
          <p:cNvSpPr/>
          <p:nvPr/>
        </p:nvSpPr>
        <p:spPr>
          <a:xfrm rot="3224298">
            <a:off x="3251095" y="3974577"/>
            <a:ext cx="936104" cy="2342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in giù 10"/>
          <p:cNvSpPr/>
          <p:nvPr/>
        </p:nvSpPr>
        <p:spPr>
          <a:xfrm>
            <a:off x="1763688" y="3645024"/>
            <a:ext cx="21602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>
            <a:off x="1835696" y="476672"/>
            <a:ext cx="3096344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2800" dirty="0" smtClean="0"/>
              <a:t>Compito dell’UP 15</a:t>
            </a:r>
            <a:endParaRPr lang="it-IT" sz="2800" dirty="0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426170"/>
          </a:xfrm>
        </p:spPr>
        <p:txBody>
          <a:bodyPr>
            <a:normAutofit/>
          </a:bodyPr>
          <a:lstStyle/>
          <a:p>
            <a:r>
              <a:rPr lang="it-IT" sz="2700" b="1" dirty="0"/>
              <a:t>CELEBRAZIONE DEI SACRAMENTI </a:t>
            </a:r>
            <a:r>
              <a:rPr lang="it-IT" sz="2700" b="1" i="1" dirty="0"/>
              <a:t>(</a:t>
            </a:r>
            <a:r>
              <a:rPr lang="it-IT" sz="2700" b="1" i="1" dirty="0" err="1"/>
              <a:t>leiturgia</a:t>
            </a:r>
            <a:r>
              <a:rPr lang="it-IT" sz="2700" b="1" i="1" dirty="0"/>
              <a:t>)</a:t>
            </a:r>
            <a:r>
              <a:rPr lang="it-IT" sz="2700" dirty="0"/>
              <a:t/>
            </a:r>
            <a:br>
              <a:rPr lang="it-IT" sz="2700" dirty="0"/>
            </a:br>
            <a:r>
              <a:rPr lang="it-IT" sz="2200" dirty="0"/>
              <a:t>"Chi Crederà e sarà  battezzato  sarà salvato"</a:t>
            </a:r>
            <a:r>
              <a:rPr lang="it-IT" sz="2200" i="1" dirty="0"/>
              <a:t>(Mc16,16a)</a:t>
            </a:r>
            <a:r>
              <a:rPr lang="it-IT" sz="2200" dirty="0"/>
              <a:t/>
            </a:r>
            <a:br>
              <a:rPr lang="it-IT" sz="2200" dirty="0"/>
            </a:br>
            <a:endParaRPr lang="it-IT" sz="2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it-IT" dirty="0" smtClean="0"/>
              <a:t>I gruppi sono stati concordi riguardo all’esigenza di una maggiore omogeneità nella preparazione ai sacramenti nell’UP, dando vita a incontri unitari o a percorsi propri ma di pari durata anche se diversificati nei giorni e negli orari per dare la possibilità a tutti di partecipare;</a:t>
            </a:r>
          </a:p>
          <a:p>
            <a:pPr lvl="0"/>
            <a:r>
              <a:rPr lang="it-IT" dirty="0" smtClean="0"/>
              <a:t>Particolare attenzione è da riservare alla preparazione dei </a:t>
            </a:r>
            <a:r>
              <a:rPr lang="it-IT" dirty="0" err="1" smtClean="0"/>
              <a:t>nubendi</a:t>
            </a:r>
            <a:r>
              <a:rPr lang="it-IT" dirty="0" smtClean="0"/>
              <a:t> per proporre loro un percorso di formazione permanente.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63272" cy="1228998"/>
          </a:xfrm>
        </p:spPr>
        <p:txBody>
          <a:bodyPr>
            <a:normAutofit fontScale="90000"/>
          </a:bodyPr>
          <a:lstStyle/>
          <a:p>
            <a:r>
              <a:rPr lang="it-IT" sz="2700" b="1" dirty="0" smtClean="0"/>
              <a:t>SERVIZIO </a:t>
            </a:r>
            <a:r>
              <a:rPr lang="it-IT" sz="2700" b="1" dirty="0"/>
              <a:t>DELLA CARITA' </a:t>
            </a:r>
            <a:r>
              <a:rPr lang="it-IT" sz="2700" b="1" i="1" dirty="0"/>
              <a:t>(</a:t>
            </a:r>
            <a:r>
              <a:rPr lang="it-IT" sz="2700" b="1" i="1" dirty="0" err="1"/>
              <a:t>diakonia</a:t>
            </a:r>
            <a:r>
              <a:rPr lang="it-IT" sz="2700" b="1" i="1" dirty="0"/>
              <a:t>)</a:t>
            </a:r>
            <a:r>
              <a:rPr lang="it-IT" sz="2700" dirty="0"/>
              <a:t/>
            </a:r>
            <a:br>
              <a:rPr lang="it-IT" sz="2700" dirty="0"/>
            </a:br>
            <a:r>
              <a:rPr lang="it-IT" sz="2000" b="1" dirty="0"/>
              <a:t>"Questi saranno i segni che accompagneranno quelli che credono" 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556792"/>
            <a:ext cx="8219256" cy="456937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it-IT" dirty="0" smtClean="0"/>
              <a:t>Favorire nelle famiglie la comunione, il bisogno dell’altro, l’apertura al </a:t>
            </a:r>
            <a:r>
              <a:rPr lang="it-IT" dirty="0" err="1" smtClean="0"/>
              <a:t>diverso…</a:t>
            </a:r>
            <a:r>
              <a:rPr lang="it-IT" dirty="0" smtClean="0"/>
              <a:t>.</a:t>
            </a:r>
          </a:p>
          <a:p>
            <a:pPr lvl="0"/>
            <a:r>
              <a:rPr lang="it-IT" dirty="0" smtClean="0"/>
              <a:t>Formazione  Operatori Caritas;</a:t>
            </a:r>
          </a:p>
          <a:p>
            <a:pPr lvl="0"/>
            <a:r>
              <a:rPr lang="it-IT" dirty="0" smtClean="0"/>
              <a:t>Coinvolgimento delle strutture civili per risolvere problematiche familiari e realizzare una rete solidale di sostegno, dove la parrocchia ne sia il fulcro;</a:t>
            </a:r>
          </a:p>
          <a:p>
            <a:pPr lvl="0"/>
            <a:r>
              <a:rPr lang="it-IT" dirty="0" smtClean="0"/>
              <a:t>Creare un Centro Caritas dell’UP con l’obiettivo di confronto-ascolto e di attenzione alla famiglia.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6CA7-E95C-4C0F-A430-739BF8D20AF1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rra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Ter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er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406</TotalTime>
  <Words>478</Words>
  <Application>Microsoft Office PowerPoint</Application>
  <PresentationFormat>Presentazione su schermo (4:3)</PresentationFormat>
  <Paragraphs>79</Paragraphs>
  <Slides>22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3" baseType="lpstr">
      <vt:lpstr>Terra</vt:lpstr>
      <vt:lpstr>Unita’ pastorale 15</vt:lpstr>
      <vt:lpstr>LECTIO DIVINA</vt:lpstr>
      <vt:lpstr>Diapositiva 3</vt:lpstr>
      <vt:lpstr>DALL’ASCOLTO ALL’AZIONE</vt:lpstr>
      <vt:lpstr>ANNUNCIO DELLA PAROLA DI DIO (kerygma-martyria) "Andate in tutto il mondo e proclamate il Vangelo a ogni creatura"  </vt:lpstr>
      <vt:lpstr>ANNUNCIO DELLA PAROLA DI DIO (kerygma-martyria) "Andate in tutto il mondo e proclamate il Vangelo a ogni creatura"</vt:lpstr>
      <vt:lpstr>Diapositiva 7</vt:lpstr>
      <vt:lpstr>CELEBRAZIONE DEI SACRAMENTI (leiturgia) "Chi Crederà e sarà  battezzato  sarà salvato"(Mc16,16a) </vt:lpstr>
      <vt:lpstr>SERVIZIO DELLA CARITA' (diakonia) "Questi saranno i segni che accompagneranno quelli che credono"  </vt:lpstr>
      <vt:lpstr>Diapositiva 10</vt:lpstr>
      <vt:lpstr>Gli impegni diocesani nella nostra Unità in questo anno pastorale</vt:lpstr>
      <vt:lpstr>Diapositiva 12</vt:lpstr>
      <vt:lpstr>Dal Petraro a Madonna delle grazie</vt:lpstr>
      <vt:lpstr>Celebrazione ecumenica diocesana</vt:lpstr>
      <vt:lpstr>Diapositiva 15</vt:lpstr>
      <vt:lpstr>Mossi da questi appuntamenti e’ nato un Coro dell’unita’</vt:lpstr>
      <vt:lpstr>Veglia di pentecoste</vt:lpstr>
      <vt:lpstr>Diapositiva 18</vt:lpstr>
      <vt:lpstr>Diapositiva 19</vt:lpstr>
      <vt:lpstr>Corpus Domini</vt:lpstr>
      <vt:lpstr>Diapositiva 21</vt:lpstr>
      <vt:lpstr>Diapositiva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Utente</cp:lastModifiedBy>
  <cp:revision>42</cp:revision>
  <dcterms:created xsi:type="dcterms:W3CDTF">2015-06-11T13:36:11Z</dcterms:created>
  <dcterms:modified xsi:type="dcterms:W3CDTF">2015-06-25T16:07:27Z</dcterms:modified>
</cp:coreProperties>
</file>