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8CFE9-F82E-45B5-BA9C-D52AA6B1E7A0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A59CA-D84D-481A-8232-1DED3A6E0BE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73DC7-25F5-48FC-8E41-C7AFD95AA361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12012-F1A1-44C3-8B7F-5ECDC64DB85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D83F6-4F57-4CB6-95FE-93BA009FD3E4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92B29-5E4D-40DD-ABFD-242EA58EF74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7D17A-6DAD-4E33-8A09-E8E137F1F527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35AE7-3659-432A-AF1C-E4B05D37A6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D9BDC-C2B3-4689-B3CE-37794C3178F1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11E67-EDDD-40C4-957C-A92A811F9F7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E4F2A-F24F-4653-99CB-26A2DA61BBA3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DA0E2-22A8-4E92-AF73-1E58A950713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FCB45-6E26-4E94-B8F5-662C91F110E9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D4BF4-D9ED-4655-B338-B7BFA2CDB41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40082-20C2-4C5D-8F4F-95FE2FDDBED5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2D353-2EB9-4B40-BCE8-916882783AE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38E29-854A-4DB3-B6D4-C6254CA43F7B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51975-FFD7-48D7-BD33-FDFE9276DA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1EFED-0CE1-4716-BB84-68F936D94B34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F62BE-9A33-4283-BD10-60816F875D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10095-3B1B-4D3A-AAF1-DF5F765B6D74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3FF37-C0C8-48CE-92C8-FAFC99EF266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74B0E3-3348-497F-982C-B0B69DB1338B}" type="datetimeFigureOut">
              <a:rPr lang="it-IT"/>
              <a:pPr>
                <a:defRPr/>
              </a:pPr>
              <a:t>30/12/2017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70D061-A8B0-494D-A473-70760F4704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sellaDiTesto 1"/>
          <p:cNvSpPr txBox="1">
            <a:spLocks noChangeArrowheads="1"/>
          </p:cNvSpPr>
          <p:nvPr/>
        </p:nvSpPr>
        <p:spPr bwMode="auto">
          <a:xfrm>
            <a:off x="428624" y="571500"/>
            <a:ext cx="6143639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it-IT" sz="1600" dirty="0">
              <a:latin typeface="Times New Roman" pitchFamily="18" charset="0"/>
              <a:cs typeface="Times New Roman" pitchFamily="18" charset="0"/>
            </a:endParaRPr>
          </a:p>
          <a:p>
            <a:endParaRPr lang="it-IT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“Ecco ciò che faremo. Tutto quello che le verrà in mente.</a:t>
            </a:r>
          </a:p>
          <a:p>
            <a:pPr algn="ctr"/>
            <a:endParaRPr lang="it-IT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Dunque </a:t>
            </a: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io la ascolterò.</a:t>
            </a:r>
          </a:p>
          <a:p>
            <a:endParaRPr lang="it-IT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E mentre la ascolterò sentirò dentro di me delle risonanze, il riverbero di uno strumento esercitato. Ho imparato a percepirle.</a:t>
            </a:r>
          </a:p>
          <a:p>
            <a:endParaRPr lang="it-IT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Ciò che lei dice mi farà dunque percepire delle cose e io le dirò ciò che sento. E ciò che sento è abbastanza diverso da ciò che lei mi ha raccontato o intendeva raccontarmi.</a:t>
            </a:r>
          </a:p>
          <a:p>
            <a:endParaRPr lang="it-IT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In questo modo potremmo comunicare. Io le risponderò, lei reagirà alle mie risposte e vedremo dove ci condurrà tutto questo”</a:t>
            </a:r>
          </a:p>
          <a:p>
            <a:endParaRPr lang="it-IT" dirty="0">
              <a:latin typeface="Calibri" pitchFamily="34" charset="0"/>
            </a:endParaRPr>
          </a:p>
          <a:p>
            <a:r>
              <a:rPr lang="it-IT" dirty="0">
                <a:latin typeface="Calibri" pitchFamily="34" charset="0"/>
              </a:rPr>
              <a:t>                                                                                      Fromm</a:t>
            </a:r>
          </a:p>
          <a:p>
            <a:endParaRPr lang="it-IT" dirty="0">
              <a:latin typeface="Calibri" pitchFamily="34" charset="0"/>
            </a:endParaRPr>
          </a:p>
          <a:p>
            <a:endParaRPr lang="it-IT" dirty="0">
              <a:latin typeface="Calibri" pitchFamily="34" charset="0"/>
            </a:endParaRPr>
          </a:p>
          <a:p>
            <a:endParaRPr lang="it-IT" dirty="0">
              <a:latin typeface="Calibri" pitchFamily="34" charset="0"/>
            </a:endParaRPr>
          </a:p>
          <a:p>
            <a:endParaRPr lang="it-IT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asellaDiTesto 2"/>
          <p:cNvSpPr txBox="1">
            <a:spLocks noChangeArrowheads="1"/>
          </p:cNvSpPr>
          <p:nvPr/>
        </p:nvSpPr>
        <p:spPr bwMode="auto">
          <a:xfrm>
            <a:off x="428625" y="642938"/>
            <a:ext cx="721518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it-IT" sz="1600" i="1" dirty="0">
                <a:latin typeface="Times New Roman" pitchFamily="18" charset="0"/>
                <a:cs typeface="Times New Roman" pitchFamily="18" charset="0"/>
              </a:rPr>
              <a:t>E molta gente andava a </a:t>
            </a:r>
            <a:r>
              <a:rPr lang="it-IT" sz="1600" i="1" dirty="0" err="1">
                <a:latin typeface="Times New Roman" pitchFamily="18" charset="0"/>
                <a:cs typeface="Times New Roman" pitchFamily="18" charset="0"/>
              </a:rPr>
              <a:t>Betania</a:t>
            </a:r>
            <a:r>
              <a:rPr lang="it-IT" sz="1600" i="1" dirty="0">
                <a:latin typeface="Times New Roman" pitchFamily="18" charset="0"/>
                <a:cs typeface="Times New Roman" pitchFamily="18" charset="0"/>
              </a:rPr>
              <a:t> a consolare Marta e Maria</a:t>
            </a: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”: mi vorrei fermare sul tentativo di disegnare la prospettiva cristiana della consolazione. Prima mi sono sbilanciato: un credente, anzitutto, e un consacrato, soprattutto, trova nella consolazione una </a:t>
            </a:r>
            <a:r>
              <a:rPr lang="it-IT" sz="1600">
                <a:latin typeface="Times New Roman" pitchFamily="18" charset="0"/>
                <a:cs typeface="Times New Roman" pitchFamily="18" charset="0"/>
              </a:rPr>
              <a:t>missione speciale</a:t>
            </a: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. Che cosa deve fare un credente se non consolare i suoi fratelli? E consolare non è solo </a:t>
            </a:r>
            <a:r>
              <a:rPr lang="it-IT" sz="1600" i="1" dirty="0">
                <a:latin typeface="Times New Roman" pitchFamily="18" charset="0"/>
                <a:cs typeface="Times New Roman" pitchFamily="18" charset="0"/>
              </a:rPr>
              <a:t>entrare </a:t>
            </a: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 in un dolore, lo è la maggior parte delle volte, ma- lo diremo stasera in un modo più dettagliato- vuol dire – essere vicino </a:t>
            </a:r>
            <a:r>
              <a:rPr lang="it-IT" sz="1600" i="1" dirty="0">
                <a:latin typeface="Times New Roman" pitchFamily="18" charset="0"/>
                <a:cs typeface="Times New Roman" pitchFamily="18" charset="0"/>
              </a:rPr>
              <a:t>con un cuore che sente,</a:t>
            </a: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 che avverte quello che prova un altro.</a:t>
            </a:r>
          </a:p>
          <a:p>
            <a:pPr algn="just"/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La consolazione- diamo la prima definizione- nasce dall’Amore. Chi non vuole bene non può </a:t>
            </a:r>
            <a:r>
              <a:rPr lang="it-IT" sz="1600" dirty="0" err="1">
                <a:latin typeface="Times New Roman" pitchFamily="18" charset="0"/>
                <a:cs typeface="Times New Roman" pitchFamily="18" charset="0"/>
              </a:rPr>
              <a:t>consolare.del</a:t>
            </a: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 consolatore. Che fai per mestiere? Faccio il consolatore! Non si può consolare per mestiere, non si potrà mai inventare il mestiere assolutamente secondi fini, a seconde </a:t>
            </a:r>
            <a:r>
              <a:rPr lang="it-IT" sz="1600" dirty="0" err="1">
                <a:latin typeface="Times New Roman" pitchFamily="18" charset="0"/>
                <a:cs typeface="Times New Roman" pitchFamily="18" charset="0"/>
              </a:rPr>
              <a:t>immaginidel</a:t>
            </a: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 consolatore. Che fai per mestiere? Faccio il consolatore! Per mestiere ormai si fa tutto:la badante, l’accompagnatrice, senza </a:t>
            </a:r>
            <a:r>
              <a:rPr lang="it-IT" sz="1600" dirty="0" err="1">
                <a:latin typeface="Times New Roman" pitchFamily="18" charset="0"/>
                <a:cs typeface="Times New Roman" pitchFamily="18" charset="0"/>
              </a:rPr>
              <a:t>alluderepuò</a:t>
            </a: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 assolutamente a secondi fini, a seconde immagini, per mestiere si fa tutto. Ma non si  può consolare per mestiere, la consolazione è un’arte che viene fuori solo da un cuore che ama.</a:t>
            </a:r>
          </a:p>
          <a:p>
            <a:endParaRPr lang="it-IT" sz="1600" dirty="0">
              <a:latin typeface="Times New Roman" pitchFamily="18" charset="0"/>
              <a:cs typeface="Times New Roman" pitchFamily="18" charset="0"/>
            </a:endParaRPr>
          </a:p>
          <a:p>
            <a:endParaRPr lang="it-IT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Don Domenico </a:t>
            </a:r>
            <a:r>
              <a:rPr lang="it-IT" sz="1600" dirty="0" err="1">
                <a:latin typeface="Times New Roman" pitchFamily="18" charset="0"/>
                <a:cs typeface="Times New Roman" pitchFamily="18" charset="0"/>
              </a:rPr>
              <a:t>Cassandro</a:t>
            </a:r>
            <a:endParaRPr lang="it-IT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asellaDiTesto 1"/>
          <p:cNvSpPr txBox="1">
            <a:spLocks noChangeArrowheads="1"/>
          </p:cNvSpPr>
          <p:nvPr/>
        </p:nvSpPr>
        <p:spPr bwMode="auto">
          <a:xfrm>
            <a:off x="500063" y="571500"/>
            <a:ext cx="7786687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it-IT" sz="1600">
                <a:latin typeface="Times New Roman" pitchFamily="18" charset="0"/>
                <a:cs typeface="Times New Roman" pitchFamily="18" charset="0"/>
              </a:rPr>
              <a:t>Mio carissimo Folco, </a:t>
            </a:r>
          </a:p>
          <a:p>
            <a:pPr algn="just"/>
            <a:r>
              <a:rPr lang="it-IT" sz="1600">
                <a:latin typeface="Times New Roman" pitchFamily="18" charset="0"/>
                <a:cs typeface="Times New Roman" pitchFamily="18" charset="0"/>
              </a:rPr>
              <a:t>sai quanto odio il telefono e quanto mi è ormai difficile, con le pochi ssime forze che ho,scrivere anche due righe così. Per cui niente “lettera”Spero di vederti, ma un telegramma con le due o tre cose a cui tengo e che è importante tu sappia.</a:t>
            </a:r>
          </a:p>
          <a:p>
            <a:pPr algn="just"/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1600">
                <a:latin typeface="Times New Roman" pitchFamily="18" charset="0"/>
                <a:cs typeface="Times New Roman" pitchFamily="18" charset="0"/>
              </a:rPr>
              <a:t>Sono terribilmente affaticato, ma serenissimo. Adoro essere in questa casa e conto di non muovermi più da qui. Spero di vederti presto ma solo a condizione che tu abbia finito il tuo lavoro. Una volta qui, tutto ti (ci) travolgerà, specie se tu accettassi un’idea sulla quale ho molto riflettuto.</a:t>
            </a:r>
          </a:p>
          <a:p>
            <a:pPr algn="just"/>
            <a:r>
              <a:rPr lang="it-IT" sz="1600">
                <a:latin typeface="Times New Roman" pitchFamily="18" charset="0"/>
                <a:cs typeface="Times New Roman" pitchFamily="18" charset="0"/>
              </a:rPr>
              <a:t>Questa:</a:t>
            </a:r>
          </a:p>
          <a:p>
            <a:pPr algn="just"/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1600">
                <a:latin typeface="Times New Roman" pitchFamily="18" charset="0"/>
                <a:cs typeface="Times New Roman" pitchFamily="18" charset="0"/>
              </a:rPr>
              <a:t>….e se io e te ci sedessimo ogni giorno per un’ora e tu mi chiedessi le cose che hai sempre voluto chiedermi e io parlassi a ruota libera di tutto quello che mi sta a cuore, dalla storia della mia famiglia a quella del grande viaggio della vita? Un dialogo fra padre e figlio, così diversi e così uguali, un libro testamento che toccherà a te mettere assieme.</a:t>
            </a:r>
          </a:p>
          <a:p>
            <a:pPr algn="just"/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1600">
                <a:latin typeface="Times New Roman" pitchFamily="18" charset="0"/>
                <a:cs typeface="Times New Roman" pitchFamily="18" charset="0"/>
              </a:rPr>
              <a:t>Fai presto, perché non credo di avere molto tempo. Fai i tuoi programmi</a:t>
            </a:r>
          </a:p>
          <a:p>
            <a:pPr algn="just"/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1600">
                <a:latin typeface="Times New Roman" pitchFamily="18" charset="0"/>
                <a:cs typeface="Times New Roman" pitchFamily="18" charset="0"/>
              </a:rPr>
              <a:t>E io cerco di sopravvivere ancora per un po’ per questo bellissimo progetto, se sei d’accordo.</a:t>
            </a:r>
          </a:p>
          <a:p>
            <a:pPr algn="just"/>
            <a:r>
              <a:rPr lang="it-IT" sz="1600">
                <a:latin typeface="Times New Roman" pitchFamily="18" charset="0"/>
                <a:cs typeface="Times New Roman" pitchFamily="18" charset="0"/>
              </a:rPr>
              <a:t>T i abbraccio,                        </a:t>
            </a:r>
          </a:p>
          <a:p>
            <a:pPr algn="just"/>
            <a:r>
              <a:rPr lang="it-IT" sz="16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il babbo</a:t>
            </a:r>
          </a:p>
          <a:p>
            <a:pPr algn="just"/>
            <a:endParaRPr lang="it-IT" sz="1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asellaDiTesto 1"/>
          <p:cNvSpPr txBox="1">
            <a:spLocks noChangeArrowheads="1"/>
          </p:cNvSpPr>
          <p:nvPr/>
        </p:nvSpPr>
        <p:spPr bwMode="auto">
          <a:xfrm>
            <a:off x="428625" y="500063"/>
            <a:ext cx="700087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Non ci è stato insegnatosona cara e vicina, e non siamo incoraggiati quasi nulla su come aiutare chi muore, anche se è una persona cara e vicina, e non siamo incoraggiati a pensare al futuro del defunto, a come continuerà la sua esistenza, a come possiamo ancora aiutarlo. Anzi, qualunque pensiero in questo senso rischia di essere bandito come inutile e ridicolo. Tutto ciò dimostra, con dolorosa evidenza, che ora più che mai abbiamo bisogno di un cambiamento radicale nel nostro atteggiamento verso la morte e i morenti.</a:t>
            </a:r>
          </a:p>
          <a:p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Lama Sogyal Rinpoche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asellaDiTesto 1"/>
          <p:cNvSpPr txBox="1">
            <a:spLocks noChangeArrowheads="1"/>
          </p:cNvSpPr>
          <p:nvPr/>
        </p:nvSpPr>
        <p:spPr bwMode="auto">
          <a:xfrm>
            <a:off x="642938" y="500063"/>
            <a:ext cx="5643562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LASCIO LA LUCE BELLISSIMA DEL SOLE</a:t>
            </a:r>
          </a:p>
          <a:p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Lascio la luce bellissima del sole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E le stelle splendenti e il sembiante della luna,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e i cocomeri maturi e le mele e le pere.</a:t>
            </a:r>
          </a:p>
          <a:p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PRAXILLA</a:t>
            </a:r>
          </a:p>
          <a:p>
            <a:endParaRPr lang="it-IT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CasellaDiTesto 2"/>
          <p:cNvSpPr txBox="1">
            <a:spLocks noChangeArrowheads="1"/>
          </p:cNvSpPr>
          <p:nvPr/>
        </p:nvSpPr>
        <p:spPr bwMode="auto">
          <a:xfrm>
            <a:off x="2071688" y="2214563"/>
            <a:ext cx="6786562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Ho ricevuto il mio congedo: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Ditemi addio, fratelli miei!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M’inchino a voi tutti e prendo commiato.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Ecco, rendo le chiavi della mia porta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Rinuncio ad ogni diritto sulla mia casa.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Vi chiedo soltanto ultime parole gentili.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Per molto tempo fummo vicini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di casa, ma ho ricevuto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più di quello che potevo dare.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Ora si fa giorno,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e la lampada che rischiarava 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Il mio buio cantuccio s’è spenta.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E’ giunto un richiamo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E sono pronto al mio viaggio.</a:t>
            </a:r>
          </a:p>
          <a:p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                                                                     Rabindranath Tagore </a:t>
            </a:r>
          </a:p>
          <a:p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endParaRPr lang="it-IT" sz="1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sellaDiTesto 1"/>
          <p:cNvSpPr txBox="1">
            <a:spLocks noChangeArrowheads="1"/>
          </p:cNvSpPr>
          <p:nvPr/>
        </p:nvSpPr>
        <p:spPr bwMode="auto">
          <a:xfrm>
            <a:off x="500063" y="571500"/>
            <a:ext cx="814387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Non ho bisogno di denaro.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Ho bisogno di sentimenti,di parole,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di parole scelte sapientemente,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di fiori detti pensieri, di rose dette presenze,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di sogni  che abitino gli alberi, di canzoni che facciano danzare le statue,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di stelle che mormorino all’orecchio degli amanti…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Ho bisogno di poesia, questa magia che brucia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la pesantezza delle parole, che risveglia le emozioni e dà loro</a:t>
            </a: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colori nuovi.</a:t>
            </a:r>
          </a:p>
          <a:p>
            <a:endParaRPr lang="it-IT" sz="160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Alda Merini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872</Words>
  <Application>Microsoft Office PowerPoint</Application>
  <PresentationFormat>Presentazione su schermo (4:3)</PresentationFormat>
  <Paragraphs>72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DG</dc:creator>
  <cp:lastModifiedBy>Lucia di Martino</cp:lastModifiedBy>
  <cp:revision>15</cp:revision>
  <dcterms:created xsi:type="dcterms:W3CDTF">2017-12-09T11:24:05Z</dcterms:created>
  <dcterms:modified xsi:type="dcterms:W3CDTF">2017-12-30T19:11:04Z</dcterms:modified>
</cp:coreProperties>
</file>